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951" r:id="rId1"/>
    <p:sldMasterId id="2147483959" r:id="rId2"/>
  </p:sldMasterIdLst>
  <p:notesMasterIdLst>
    <p:notesMasterId r:id="rId34"/>
  </p:notesMasterIdLst>
  <p:handoutMasterIdLst>
    <p:handoutMasterId r:id="rId35"/>
  </p:handoutMasterIdLst>
  <p:sldIdLst>
    <p:sldId id="369" r:id="rId3"/>
    <p:sldId id="348" r:id="rId4"/>
    <p:sldId id="377" r:id="rId5"/>
    <p:sldId id="355" r:id="rId6"/>
    <p:sldId id="371" r:id="rId7"/>
    <p:sldId id="375" r:id="rId8"/>
    <p:sldId id="373" r:id="rId9"/>
    <p:sldId id="374" r:id="rId10"/>
    <p:sldId id="368" r:id="rId11"/>
    <p:sldId id="370" r:id="rId12"/>
    <p:sldId id="376" r:id="rId13"/>
    <p:sldId id="378" r:id="rId14"/>
    <p:sldId id="379" r:id="rId15"/>
    <p:sldId id="349" r:id="rId16"/>
    <p:sldId id="350" r:id="rId17"/>
    <p:sldId id="351" r:id="rId18"/>
    <p:sldId id="352" r:id="rId19"/>
    <p:sldId id="353" r:id="rId20"/>
    <p:sldId id="354" r:id="rId21"/>
    <p:sldId id="356" r:id="rId22"/>
    <p:sldId id="357" r:id="rId23"/>
    <p:sldId id="358" r:id="rId24"/>
    <p:sldId id="359" r:id="rId25"/>
    <p:sldId id="360" r:id="rId26"/>
    <p:sldId id="361" r:id="rId27"/>
    <p:sldId id="362" r:id="rId28"/>
    <p:sldId id="363" r:id="rId29"/>
    <p:sldId id="364" r:id="rId30"/>
    <p:sldId id="365" r:id="rId31"/>
    <p:sldId id="366" r:id="rId32"/>
    <p:sldId id="367" r:id="rId33"/>
  </p:sldIdLst>
  <p:sldSz cx="9144000" cy="6858000" type="screen4x3"/>
  <p:notesSz cx="9223375" cy="7010400"/>
  <p:embeddedFontLst>
    <p:embeddedFont>
      <p:font typeface="ＭＳ Ｐゴシック" panose="020B0600070205080204" pitchFamily="34" charset="-128"/>
      <p:regular r:id="rId36"/>
    </p:embeddedFont>
    <p:embeddedFont>
      <p:font typeface="宋体" panose="02010600030101010101" pitchFamily="2" charset="-122"/>
      <p:regular r:id="rId37"/>
    </p:embeddedFont>
    <p:embeddedFont>
      <p:font typeface="Arial Narrow" panose="020B0606020202030204" pitchFamily="34" charset="0"/>
      <p:regular r:id="rId38"/>
      <p:bold r:id="rId39"/>
      <p:italic r:id="rId40"/>
      <p:boldItalic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Helvetica" panose="020B0604020202030204" pitchFamily="34" charset="0"/>
      <p:regular r:id="rId46"/>
      <p:bold r:id="rId47"/>
      <p:italic r:id="rId48"/>
      <p:boldItalic r:id="rId49"/>
    </p:embeddedFont>
    <p:embeddedFont>
      <p:font typeface="Tahoma" panose="020B0604030504040204" pitchFamily="34" charset="0"/>
      <p:regular r:id="rId50"/>
      <p:bold r:id="rId51"/>
    </p:embeddedFont>
    <p:embeddedFont>
      <p:font typeface="Verdana" panose="020B0604030504040204" pitchFamily="34" charset="0"/>
      <p:regular r:id="rId52"/>
      <p:bold r:id="rId53"/>
      <p:italic r:id="rId54"/>
      <p:boldItalic r:id="rId55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Siemens Sans Black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Siemens Sans Black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Siemens Sans Black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Siemens Sans Black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Siemens Sans Black"/>
        <a:ea typeface="+mn-ea"/>
        <a:cs typeface="Arial" pitchFamily="34" charset="0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Siemens Sans Black"/>
        <a:ea typeface="+mn-ea"/>
        <a:cs typeface="Arial" pitchFamily="34" charset="0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Siemens Sans Black"/>
        <a:ea typeface="+mn-ea"/>
        <a:cs typeface="Arial" pitchFamily="34" charset="0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Siemens Sans Black"/>
        <a:ea typeface="+mn-ea"/>
        <a:cs typeface="Arial" pitchFamily="34" charset="0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Siemens Sans Black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956217"/>
    <a:srgbClr val="A26C19"/>
    <a:srgbClr val="D28E00"/>
    <a:srgbClr val="FF9966"/>
    <a:srgbClr val="FFCC00"/>
    <a:srgbClr val="64EAAA"/>
    <a:srgbClr val="009900"/>
    <a:srgbClr val="CCFF99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14" autoAdjust="0"/>
    <p:restoredTop sz="84232" autoAdjust="0"/>
  </p:normalViewPr>
  <p:slideViewPr>
    <p:cSldViewPr snapToObjects="1">
      <p:cViewPr varScale="1">
        <p:scale>
          <a:sx n="83" d="100"/>
          <a:sy n="83" d="100"/>
        </p:scale>
        <p:origin x="1824" y="20"/>
      </p:cViewPr>
      <p:guideLst>
        <p:guide orient="horz" pos="2160"/>
        <p:guide pos="28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84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handoutMaster" Target="handoutMasters/handout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6.fntdata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-1197"/>
            <a:ext cx="3999721" cy="350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8" tIns="0" rIns="19358" bIns="0" numCol="1" anchor="t" anchorCtr="0" compatLnSpc="1">
            <a:prstTxWarp prst="textNoShape">
              <a:avLst/>
            </a:prstTxWarp>
          </a:bodyPr>
          <a:lstStyle>
            <a:lvl1pPr algn="l" defTabSz="791613" eaLnBrk="0" hangingPunct="0">
              <a:lnSpc>
                <a:spcPct val="90000"/>
              </a:lnSpc>
              <a:defRPr sz="900" b="0" i="1">
                <a:latin typeface="UniversS 57 Condensed" pitchFamily="2" charset="0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23657" y="-1197"/>
            <a:ext cx="3999720" cy="350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8" tIns="0" rIns="19358" bIns="0" numCol="1" anchor="t" anchorCtr="0" compatLnSpc="1">
            <a:prstTxWarp prst="textNoShape">
              <a:avLst/>
            </a:prstTxWarp>
          </a:bodyPr>
          <a:lstStyle>
            <a:lvl1pPr algn="r" defTabSz="791613" eaLnBrk="0" hangingPunct="0">
              <a:lnSpc>
                <a:spcPct val="90000"/>
              </a:lnSpc>
              <a:defRPr sz="900" b="0" i="1">
                <a:latin typeface="UniversS 57 Condensed" pitchFamily="2" charset="0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6660839"/>
            <a:ext cx="3999721" cy="349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8" tIns="0" rIns="19358" bIns="0" numCol="1" anchor="b" anchorCtr="0" compatLnSpc="1">
            <a:prstTxWarp prst="textNoShape">
              <a:avLst/>
            </a:prstTxWarp>
          </a:bodyPr>
          <a:lstStyle>
            <a:lvl1pPr algn="l" defTabSz="791613" eaLnBrk="0" hangingPunct="0">
              <a:lnSpc>
                <a:spcPct val="90000"/>
              </a:lnSpc>
              <a:defRPr sz="900" b="0" i="1">
                <a:latin typeface="UniversS 57 Condensed" pitchFamily="2" charset="0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23657" y="6660839"/>
            <a:ext cx="3999720" cy="349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8" tIns="0" rIns="19358" bIns="0" numCol="1" anchor="b" anchorCtr="0" compatLnSpc="1">
            <a:prstTxWarp prst="textNoShape">
              <a:avLst/>
            </a:prstTxWarp>
          </a:bodyPr>
          <a:lstStyle>
            <a:lvl1pPr algn="r" defTabSz="791613" eaLnBrk="0" hangingPunct="0">
              <a:lnSpc>
                <a:spcPct val="90000"/>
              </a:lnSpc>
              <a:defRPr sz="900" b="0" i="1">
                <a:latin typeface="UniversS 57 Condensed" pitchFamily="2" charset="0"/>
                <a:cs typeface="+mn-cs"/>
              </a:defRPr>
            </a:lvl1pPr>
          </a:lstStyle>
          <a:p>
            <a:pPr>
              <a:defRPr/>
            </a:pPr>
            <a:fld id="{C6667DEC-0F79-4602-9B97-2F6CECAC7F7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4310468" y="6645276"/>
            <a:ext cx="589914" cy="27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00017" tIns="46781" rIns="100017" bIns="46781">
            <a:spAutoFit/>
          </a:bodyPr>
          <a:lstStyle/>
          <a:p>
            <a:pPr algn="ctr" defTabSz="844491" eaLnBrk="0" hangingPunct="0">
              <a:lnSpc>
                <a:spcPct val="90000"/>
              </a:lnSpc>
              <a:defRPr/>
            </a:pPr>
            <a:r>
              <a:rPr lang="en-US" altLang="zh-CN" sz="1300" b="0" dirty="0">
                <a:latin typeface="UniversS 57 Condensed" pitchFamily="2" charset="0"/>
                <a:cs typeface="+mn-cs"/>
              </a:rPr>
              <a:t>Page </a:t>
            </a:r>
            <a:fld id="{911BD06F-63FC-4FD7-BF9C-0A799DC8F95A}" type="slidenum">
              <a:rPr lang="en-US" altLang="zh-CN" sz="1300" b="0">
                <a:latin typeface="UniversS 57 Condensed" pitchFamily="2" charset="0"/>
                <a:cs typeface="+mn-cs"/>
              </a:rPr>
              <a:pPr algn="ctr" defTabSz="844491" eaLnBrk="0" hangingPunct="0">
                <a:lnSpc>
                  <a:spcPct val="90000"/>
                </a:lnSpc>
                <a:defRPr/>
              </a:pPr>
              <a:t>‹#›</a:t>
            </a:fld>
            <a:endParaRPr lang="en-US" altLang="zh-CN" sz="1300" b="0" dirty="0">
              <a:latin typeface="UniversS 57 Condensed" pitchFamily="2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99013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-1197"/>
            <a:ext cx="3999721" cy="350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8" tIns="0" rIns="19358" bIns="0" numCol="1" anchor="t" anchorCtr="0" compatLnSpc="1">
            <a:prstTxWarp prst="textNoShape">
              <a:avLst/>
            </a:prstTxWarp>
          </a:bodyPr>
          <a:lstStyle>
            <a:lvl1pPr algn="l" defTabSz="791613" eaLnBrk="0" hangingPunct="0">
              <a:defRPr sz="900" b="0" i="1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23657" y="-1197"/>
            <a:ext cx="3999720" cy="350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8" tIns="0" rIns="19358" bIns="0" numCol="1" anchor="t" anchorCtr="0" compatLnSpc="1">
            <a:prstTxWarp prst="textNoShape">
              <a:avLst/>
            </a:prstTxWarp>
          </a:bodyPr>
          <a:lstStyle>
            <a:lvl1pPr algn="r" defTabSz="791613" eaLnBrk="0" hangingPunct="0">
              <a:defRPr sz="900" b="0" i="1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6660839"/>
            <a:ext cx="3999721" cy="349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8" tIns="0" rIns="19358" bIns="0" numCol="1" anchor="b" anchorCtr="0" compatLnSpc="1">
            <a:prstTxWarp prst="textNoShape">
              <a:avLst/>
            </a:prstTxWarp>
          </a:bodyPr>
          <a:lstStyle>
            <a:lvl1pPr algn="l" defTabSz="791613" eaLnBrk="0" hangingPunct="0">
              <a:defRPr sz="900" b="0" i="1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23657" y="6660839"/>
            <a:ext cx="3999720" cy="349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58" tIns="0" rIns="19358" bIns="0" numCol="1" anchor="b" anchorCtr="0" compatLnSpc="1">
            <a:prstTxWarp prst="textNoShape">
              <a:avLst/>
            </a:prstTxWarp>
          </a:bodyPr>
          <a:lstStyle>
            <a:lvl1pPr algn="r" defTabSz="791613" eaLnBrk="0" hangingPunct="0">
              <a:defRPr sz="900" b="0" i="1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fld id="{DDA46638-A69A-4CA3-8EF2-320A26C447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0451" y="3499218"/>
            <a:ext cx="7767601" cy="32717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0017" tIns="46781" rIns="100017" bIns="4678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Hauptteiltext</a:t>
            </a:r>
          </a:p>
          <a:p>
            <a:pPr lvl="1"/>
            <a:r>
              <a:rPr lang="en-US" altLang="zh-CN" noProof="0"/>
              <a:t>Zweite Ebene</a:t>
            </a:r>
          </a:p>
          <a:p>
            <a:pPr lvl="2"/>
            <a:r>
              <a:rPr lang="en-US" altLang="zh-CN" noProof="0"/>
              <a:t>Dritte Ebene</a:t>
            </a:r>
          </a:p>
          <a:p>
            <a:pPr lvl="3"/>
            <a:r>
              <a:rPr lang="en-US" altLang="zh-CN" noProof="0"/>
              <a:t>Vierte Ebene</a:t>
            </a:r>
          </a:p>
          <a:p>
            <a:pPr lvl="4"/>
            <a:r>
              <a:rPr lang="en-US" altLang="zh-CN" noProof="0"/>
              <a:t>Fünfte Ebene</a:t>
            </a:r>
          </a:p>
        </p:txBody>
      </p:sp>
      <p:sp>
        <p:nvSpPr>
          <p:cNvPr id="24583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70200" y="531813"/>
            <a:ext cx="3489325" cy="26177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4309423" y="6705133"/>
            <a:ext cx="589914" cy="27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00017" tIns="46781" rIns="100017" bIns="46781">
            <a:spAutoFit/>
          </a:bodyPr>
          <a:lstStyle/>
          <a:p>
            <a:pPr algn="ctr" defTabSz="844491" eaLnBrk="0" hangingPunct="0">
              <a:lnSpc>
                <a:spcPct val="90000"/>
              </a:lnSpc>
              <a:defRPr/>
            </a:pPr>
            <a:r>
              <a:rPr lang="en-US" altLang="zh-CN" sz="1300" b="0" dirty="0">
                <a:latin typeface="UniversS 57 Condensed" pitchFamily="2" charset="0"/>
                <a:cs typeface="+mn-cs"/>
              </a:rPr>
              <a:t>Page </a:t>
            </a:r>
            <a:fld id="{30A2CB66-F559-4E87-A38C-98840166A532}" type="slidenum">
              <a:rPr lang="en-US" altLang="zh-CN" sz="1300" b="0">
                <a:latin typeface="UniversS 57 Condensed" pitchFamily="2" charset="0"/>
                <a:cs typeface="+mn-cs"/>
              </a:rPr>
              <a:pPr algn="ctr" defTabSz="844491" eaLnBrk="0" hangingPunct="0">
                <a:lnSpc>
                  <a:spcPct val="90000"/>
                </a:lnSpc>
                <a:defRPr/>
              </a:pPr>
              <a:t>‹#›</a:t>
            </a:fld>
            <a:endParaRPr lang="en-US" altLang="zh-CN" sz="1300" b="0" dirty="0">
              <a:latin typeface="UniversS 57 Condensed" pitchFamily="2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59248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830263" rtl="0" eaLnBrk="0" fontAlgn="base" hangingPunct="0">
      <a:lnSpc>
        <a:spcPct val="87000"/>
      </a:lnSpc>
      <a:spcBef>
        <a:spcPct val="40000"/>
      </a:spcBef>
      <a:spcAft>
        <a:spcPct val="0"/>
      </a:spcAft>
      <a:defRPr sz="1100" kern="1200">
        <a:solidFill>
          <a:schemeClr val="tx1"/>
        </a:solidFill>
        <a:latin typeface="UniversS 55 Roman" pitchFamily="2" charset="0"/>
        <a:ea typeface="+mn-ea"/>
        <a:cs typeface="+mn-cs"/>
      </a:defRPr>
    </a:lvl1pPr>
    <a:lvl2pPr marL="476250" algn="l" defTabSz="830263" rtl="0" eaLnBrk="0" fontAlgn="base" hangingPunct="0">
      <a:lnSpc>
        <a:spcPct val="87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UniversS 55 Roman" pitchFamily="2" charset="0"/>
        <a:ea typeface="+mn-ea"/>
        <a:cs typeface="+mn-cs"/>
      </a:defRPr>
    </a:lvl2pPr>
    <a:lvl3pPr marL="957263" algn="l" defTabSz="830263" rtl="0" eaLnBrk="0" fontAlgn="base" hangingPunct="0">
      <a:lnSpc>
        <a:spcPct val="87000"/>
      </a:lnSpc>
      <a:spcBef>
        <a:spcPct val="40000"/>
      </a:spcBef>
      <a:spcAft>
        <a:spcPct val="0"/>
      </a:spcAft>
      <a:defRPr sz="1000" kern="1200">
        <a:solidFill>
          <a:schemeClr val="tx1"/>
        </a:solidFill>
        <a:latin typeface="UniversS 55 Roman" pitchFamily="2" charset="0"/>
        <a:ea typeface="+mn-ea"/>
        <a:cs typeface="+mn-cs"/>
      </a:defRPr>
    </a:lvl3pPr>
    <a:lvl4pPr marL="1428750" algn="l" defTabSz="830263" rtl="0" eaLnBrk="0" fontAlgn="base" hangingPunct="0">
      <a:lnSpc>
        <a:spcPct val="87000"/>
      </a:lnSpc>
      <a:spcBef>
        <a:spcPct val="40000"/>
      </a:spcBef>
      <a:spcAft>
        <a:spcPct val="0"/>
      </a:spcAft>
      <a:defRPr sz="1000" kern="1200">
        <a:solidFill>
          <a:schemeClr val="tx1"/>
        </a:solidFill>
        <a:latin typeface="UniversS 55 Roman" pitchFamily="2" charset="0"/>
        <a:ea typeface="+mn-ea"/>
        <a:cs typeface="+mn-cs"/>
      </a:defRPr>
    </a:lvl4pPr>
    <a:lvl5pPr marL="1911350" algn="l" defTabSz="830263" rtl="0" eaLnBrk="0" fontAlgn="base" hangingPunct="0">
      <a:lnSpc>
        <a:spcPct val="87000"/>
      </a:lnSpc>
      <a:spcBef>
        <a:spcPct val="40000"/>
      </a:spcBef>
      <a:spcAft>
        <a:spcPct val="0"/>
      </a:spcAft>
      <a:defRPr sz="1000" kern="1200">
        <a:solidFill>
          <a:schemeClr val="tx1"/>
        </a:solidFill>
        <a:latin typeface="UniversS 55 Roman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tandards.iso.org/ittf/PubliclyAvailableStandards/C030811e_FILES/MAIN_C030811e/text/ISOIEC_18026E_SRF.HTM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DA46638-A69A-4CA3-8EF2-320A26C447D5}" type="slidenum">
              <a:rPr lang="zh-CN" altLang="en-US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1658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30263" rtl="0" eaLnBrk="0" fontAlgn="base" latinLnBrk="0" hangingPunct="0">
              <a:lnSpc>
                <a:spcPct val="87000"/>
              </a:lnSpc>
              <a:spcBef>
                <a:spcPct val="4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Greenwich Meridian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46638-A69A-4CA3-8EF2-320A26C447D5}" type="slidenum">
              <a:rPr lang="zh-CN" altLang="en-US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92065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defTabSz="777541">
              <a:defRPr/>
            </a:pPr>
            <a:r>
              <a:rPr lang="en-GB" sz="700" dirty="0"/>
              <a:t>A </a:t>
            </a:r>
            <a:r>
              <a:rPr lang="en-GB" sz="700" dirty="0">
                <a:hlinkClick r:id="rId3"/>
              </a:rPr>
              <a:t>spatial reference frame</a:t>
            </a:r>
            <a:r>
              <a:rPr lang="en-GB" sz="700" dirty="0"/>
              <a:t> </a:t>
            </a:r>
            <a:r>
              <a:rPr lang="en-GB" dirty="0"/>
              <a:t>is a means of specifying a spatial coordinate system for an object space. </a:t>
            </a:r>
          </a:p>
          <a:p>
            <a:pPr defTabSz="777541">
              <a:defRPr/>
            </a:pPr>
            <a:r>
              <a:rPr lang="en-GB" dirty="0"/>
              <a:t>The spatial reference frame concept uses an object reference model to specify a normal embedding. </a:t>
            </a:r>
          </a:p>
          <a:p>
            <a:pPr defTabSz="777541">
              <a:defRPr/>
            </a:pPr>
            <a:r>
              <a:rPr lang="en-GB" dirty="0"/>
              <a:t>That normal embedding combined with an abstract coordinate system comprises the spatial </a:t>
            </a:r>
          </a:p>
          <a:p>
            <a:pPr defTabSz="777541">
              <a:defRPr/>
            </a:pPr>
            <a:r>
              <a:rPr lang="en-GB" dirty="0"/>
              <a:t>coordinate system.</a:t>
            </a:r>
          </a:p>
          <a:p>
            <a:pPr defTabSz="777541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DA46638-A69A-4CA3-8EF2-320A26C447D5}" type="slidenum">
              <a:rPr lang="zh-CN" altLang="en-US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1533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project the Earth’s surface onto a plane, rather than deal with the curved surface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46638-A69A-4CA3-8EF2-320A26C447D5}" type="slidenum">
              <a:rPr lang="zh-CN" altLang="en-US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11765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z="1000" dirty="0"/>
              <a:t>墨卡托方位法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DA46638-A69A-4CA3-8EF2-320A26C447D5}" type="slidenum">
              <a:rPr lang="zh-CN" altLang="en-US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9236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http://www.paulzandbergen.com/PUBLICATIONS_files/Zandbergen_TGIS_2009.pdf</a:t>
            </a:r>
          </a:p>
          <a:p>
            <a:r>
              <a:rPr lang="en-US" dirty="0"/>
              <a:t>https://www.macworld.com/article/1159528/smartphones/how-iphone-location-works.html</a:t>
            </a:r>
          </a:p>
          <a:p>
            <a:r>
              <a:rPr lang="en-US" dirty="0"/>
              <a:t>https://communityhealthmaps.nlm.nih.gov/2014/06/30/how-accurate-is-the-gps-on-my-smartphone/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46638-A69A-4CA3-8EF2-320A26C447D5}" type="slidenum">
              <a:rPr lang="zh-CN" altLang="en-US" smtClean="0"/>
              <a:pPr>
                <a:defRPr/>
              </a:pPr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4767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Wikipedia:</a:t>
            </a:r>
          </a:p>
          <a:p>
            <a:r>
              <a:rPr lang="en-US" b="1" dirty="0"/>
              <a:t>Geographic information systems (GIS)</a:t>
            </a:r>
            <a:r>
              <a:rPr lang="en-US" dirty="0"/>
              <a:t> or </a:t>
            </a:r>
            <a:r>
              <a:rPr lang="en-US" b="1" dirty="0"/>
              <a:t>geospatial information systems</a:t>
            </a:r>
            <a:r>
              <a:rPr lang="en-US" dirty="0"/>
              <a:t> is a set of tools that captures, </a:t>
            </a:r>
          </a:p>
          <a:p>
            <a:r>
              <a:rPr lang="en-US" dirty="0"/>
              <a:t>stores, analyzes, manages, and presents data that are linked to location(s). In the simplest terms, GIS is the </a:t>
            </a:r>
          </a:p>
          <a:p>
            <a:r>
              <a:rPr lang="en-US" dirty="0"/>
              <a:t>merging of cartography, statistical analysis, and database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DA46638-A69A-4CA3-8EF2-320A26C447D5}" type="slidenum">
              <a:rPr lang="zh-CN" altLang="en-US" smtClean="0"/>
              <a:pPr>
                <a:defRPr/>
              </a:pPr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4006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1082675"/>
            <a:ext cx="9144000" cy="1588"/>
          </a:xfrm>
          <a:prstGeom prst="line">
            <a:avLst/>
          </a:prstGeom>
          <a:ln w="12700">
            <a:solidFill>
              <a:srgbClr val="B6022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0" y="6288062"/>
            <a:ext cx="9144000" cy="467416"/>
          </a:xfrm>
          <a:prstGeom prst="rect">
            <a:avLst/>
          </a:prstGeom>
        </p:spPr>
        <p:txBody>
          <a:bodyPr anchor="ctr"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idx="1"/>
          </p:nvPr>
        </p:nvSpPr>
        <p:spPr>
          <a:xfrm>
            <a:off x="0" y="1091259"/>
            <a:ext cx="9144000" cy="5205623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 baseline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0685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295400"/>
            <a:ext cx="4176713" cy="5408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00613" y="1295400"/>
            <a:ext cx="4176712" cy="5408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21196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998037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205050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051626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669182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335556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29214993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8013" y="515938"/>
            <a:ext cx="2138362" cy="6188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2925" y="515938"/>
            <a:ext cx="6262688" cy="6188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459590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0" y="6362700"/>
            <a:ext cx="9144000" cy="4953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457200" y="1066800"/>
            <a:ext cx="8229600" cy="5211917"/>
          </a:xfrm>
        </p:spPr>
        <p:txBody>
          <a:bodyPr tIns="0" rIns="0" bIns="0" anchor="ctr"/>
          <a:lstStyle>
            <a:lvl1pPr algn="ctr">
              <a:buFontTx/>
              <a:buNone/>
              <a:defRPr sz="4400">
                <a:solidFill>
                  <a:srgbClr val="B60225"/>
                </a:solidFill>
              </a:defRPr>
            </a:lvl1pPr>
            <a:lvl2pPr marL="228600" indent="-228600" algn="ctr">
              <a:buClr>
                <a:srgbClr val="C03137"/>
              </a:buClr>
              <a:buFontTx/>
              <a:buNone/>
              <a:defRPr sz="2400"/>
            </a:lvl2pPr>
            <a:lvl3pPr marL="458788" indent="-230188" algn="ctr">
              <a:buFontTx/>
              <a:buNone/>
              <a:defRPr/>
            </a:lvl3pPr>
            <a:lvl4pPr marL="458788" indent="-230188" algn="ctr">
              <a:buFontTx/>
              <a:buNone/>
              <a:defRPr/>
            </a:lvl4pPr>
            <a:lvl5pPr marL="458788" indent="-230188" algn="ctr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99935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Lef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0" y="6362700"/>
            <a:ext cx="9144000" cy="4953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457200" y="1367657"/>
            <a:ext cx="8229600" cy="4804543"/>
          </a:xfrm>
        </p:spPr>
        <p:txBody>
          <a:bodyPr tIns="0" rIns="0" bIns="0"/>
          <a:lstStyle>
            <a:lvl1pPr>
              <a:buFontTx/>
              <a:buNone/>
              <a:defRPr>
                <a:solidFill>
                  <a:srgbClr val="B60225"/>
                </a:solidFill>
              </a:defRPr>
            </a:lvl1pPr>
            <a:lvl2pPr marL="228600" indent="-228600">
              <a:buClr>
                <a:srgbClr val="C03137"/>
              </a:buClr>
              <a:buFont typeface="Arial"/>
              <a:buChar char="•"/>
              <a:defRPr sz="2400"/>
            </a:lvl2pPr>
            <a:lvl3pPr marL="458788" indent="-230188">
              <a:defRPr/>
            </a:lvl3pPr>
            <a:lvl4pPr marL="458788" indent="-230188">
              <a:defRPr/>
            </a:lvl4pPr>
            <a:lvl5pPr marL="458788" indent="-230188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4528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Bulleted Text 3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2"/>
          </p:nvPr>
        </p:nvSpPr>
        <p:spPr>
          <a:xfrm>
            <a:off x="457199" y="1384047"/>
            <a:ext cx="5275716" cy="4788153"/>
          </a:xfrm>
        </p:spPr>
        <p:txBody>
          <a:bodyPr tIns="0"/>
          <a:lstStyle>
            <a:lvl1pPr marL="0" indent="0">
              <a:buNone/>
              <a:defRPr sz="2600">
                <a:solidFill>
                  <a:srgbClr val="B60225"/>
                </a:solidFill>
              </a:defRPr>
            </a:lvl1pPr>
            <a:lvl2pPr marL="228600" indent="-228600" algn="l">
              <a:buClr>
                <a:srgbClr val="B60225"/>
              </a:buClr>
              <a:buFont typeface="Arial"/>
              <a:buChar char="•"/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0" y="6362700"/>
            <a:ext cx="9144000" cy="4953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idx="17"/>
          </p:nvPr>
        </p:nvSpPr>
        <p:spPr>
          <a:xfrm>
            <a:off x="6087218" y="1094980"/>
            <a:ext cx="3056782" cy="1661390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1"/>
          </p:nvPr>
        </p:nvSpPr>
        <p:spPr>
          <a:xfrm>
            <a:off x="6087218" y="4619039"/>
            <a:ext cx="3056782" cy="1655702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22"/>
          </p:nvPr>
        </p:nvSpPr>
        <p:spPr>
          <a:xfrm>
            <a:off x="6087218" y="2850446"/>
            <a:ext cx="3056782" cy="1655702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3693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Bulleted Text 1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036146" y="1094981"/>
            <a:ext cx="4107853" cy="5173084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0" y="6362700"/>
            <a:ext cx="9144000" cy="4953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457199" y="1392239"/>
            <a:ext cx="4229101" cy="4805361"/>
          </a:xfrm>
        </p:spPr>
        <p:txBody>
          <a:bodyPr tIns="0"/>
          <a:lstStyle>
            <a:lvl1pPr marL="0" indent="0">
              <a:buNone/>
              <a:defRPr sz="2600">
                <a:solidFill>
                  <a:srgbClr val="B60225"/>
                </a:solidFill>
              </a:defRPr>
            </a:lvl1pPr>
            <a:lvl2pPr marL="228600" indent="-228600" algn="l">
              <a:buClr>
                <a:srgbClr val="B60225"/>
              </a:buClr>
              <a:buFont typeface="Arial"/>
              <a:buChar char="•"/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739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5938"/>
            <a:ext cx="8553450" cy="77946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371600"/>
            <a:ext cx="8505825" cy="5332413"/>
          </a:xfrm>
        </p:spPr>
        <p:txBody>
          <a:bodyPr/>
          <a:lstStyle>
            <a:lvl1pPr>
              <a:spcAft>
                <a:spcPts val="300"/>
              </a:spcAft>
              <a:defRPr>
                <a:latin typeface="Verdana" pitchFamily="34" charset="0"/>
              </a:defRPr>
            </a:lvl1pPr>
            <a:lvl2pPr>
              <a:spcAft>
                <a:spcPts val="300"/>
              </a:spcAft>
              <a:defRPr>
                <a:latin typeface="Verdana" pitchFamily="34" charset="0"/>
              </a:defRPr>
            </a:lvl2pPr>
            <a:lvl3pPr>
              <a:spcAft>
                <a:spcPts val="300"/>
              </a:spcAft>
              <a:defRPr>
                <a:latin typeface="Verdana" pitchFamily="34" charset="0"/>
              </a:defRPr>
            </a:lvl3pPr>
            <a:lvl4pPr>
              <a:spcAft>
                <a:spcPts val="300"/>
              </a:spcAft>
              <a:defRPr>
                <a:latin typeface="Verdana" pitchFamily="34" charset="0"/>
              </a:defRPr>
            </a:lvl4pPr>
            <a:lvl5pPr>
              <a:spcAft>
                <a:spcPts val="300"/>
              </a:spcAft>
              <a:defRPr>
                <a:latin typeface="Verdan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749251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5938"/>
            <a:ext cx="8553450" cy="77946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10544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69332"/>
            <a:ext cx="8932389" cy="71793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669" y="931863"/>
            <a:ext cx="8859921" cy="5316538"/>
          </a:xfrm>
        </p:spPr>
        <p:txBody>
          <a:bodyPr/>
          <a:lstStyle>
            <a:lvl1pPr>
              <a:spcAft>
                <a:spcPts val="300"/>
              </a:spcAft>
              <a:defRPr>
                <a:latin typeface="Verdana" pitchFamily="34" charset="0"/>
              </a:defRPr>
            </a:lvl1pPr>
            <a:lvl2pPr>
              <a:spcAft>
                <a:spcPts val="300"/>
              </a:spcAft>
              <a:defRPr>
                <a:latin typeface="Verdana" pitchFamily="34" charset="0"/>
              </a:defRPr>
            </a:lvl2pPr>
            <a:lvl3pPr>
              <a:spcAft>
                <a:spcPts val="300"/>
              </a:spcAft>
              <a:defRPr>
                <a:latin typeface="Verdana" pitchFamily="34" charset="0"/>
              </a:defRPr>
            </a:lvl3pPr>
            <a:lvl4pPr>
              <a:spcAft>
                <a:spcPts val="300"/>
              </a:spcAft>
              <a:defRPr>
                <a:latin typeface="Verdana" pitchFamily="34" charset="0"/>
              </a:defRPr>
            </a:lvl4pPr>
            <a:lvl5pPr>
              <a:spcAft>
                <a:spcPts val="300"/>
              </a:spcAft>
              <a:defRPr>
                <a:latin typeface="Verdan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74378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697791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PPTbackground_Red.jpg"/>
          <p:cNvPicPr>
            <a:picLocks noChangeAspect="1"/>
          </p:cNvPicPr>
          <p:nvPr/>
        </p:nvPicPr>
        <p:blipFill>
          <a:blip r:embed="rId9"/>
          <a:srcRect b="97814"/>
          <a:stretch>
            <a:fillRect/>
          </a:stretch>
        </p:blipFill>
        <p:spPr bwMode="auto">
          <a:xfrm flipH="1">
            <a:off x="0" y="0"/>
            <a:ext cx="9144000" cy="14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36525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12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8788" y="1330325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124" name="Picture 4" descr="SBU horz_2clr_cmyk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295275"/>
            <a:ext cx="36195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0" y="6278563"/>
            <a:ext cx="9144000" cy="579437"/>
          </a:xfrm>
          <a:prstGeom prst="rect">
            <a:avLst/>
          </a:prstGeom>
          <a:solidFill>
            <a:srgbClr val="B6022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US" sz="1800" b="0">
              <a:solidFill>
                <a:prstClr val="white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082675"/>
            <a:ext cx="9144000" cy="1588"/>
          </a:xfrm>
          <a:prstGeom prst="line">
            <a:avLst/>
          </a:prstGeom>
          <a:ln w="12700">
            <a:solidFill>
              <a:srgbClr val="B6022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SUNY_CircleOnly_50blk.eps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292100"/>
            <a:ext cx="647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85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</p:sldLayoutIdLst>
  <p:txStyles>
    <p:titleStyle>
      <a:lvl1pPr algn="r" defTabSz="457200" rtl="0" eaLnBrk="0" fontAlgn="base" hangingPunct="0">
        <a:spcBef>
          <a:spcPct val="0"/>
        </a:spcBef>
        <a:spcAft>
          <a:spcPct val="0"/>
        </a:spcAft>
        <a:defRPr sz="5400" kern="1200" baseline="6000">
          <a:solidFill>
            <a:schemeClr val="bg1"/>
          </a:solidFill>
          <a:latin typeface="Helvetica"/>
          <a:ea typeface="ＭＳ Ｐゴシック" pitchFamily="-112" charset="-128"/>
          <a:cs typeface="Helvetica"/>
        </a:defRPr>
      </a:lvl1pPr>
      <a:lvl2pPr algn="r" defTabSz="457200" rtl="0" eaLnBrk="0" fontAlgn="base" hangingPunct="0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2pPr>
      <a:lvl3pPr algn="r" defTabSz="457200" rtl="0" eaLnBrk="0" fontAlgn="base" hangingPunct="0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3pPr>
      <a:lvl4pPr algn="r" defTabSz="457200" rtl="0" eaLnBrk="0" fontAlgn="base" hangingPunct="0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4pPr>
      <a:lvl5pPr algn="r" defTabSz="457200" rtl="0" eaLnBrk="0" fontAlgn="base" hangingPunct="0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5pPr>
      <a:lvl6pPr marL="457200" algn="r" defTabSz="457200" rtl="0" fontAlgn="base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6pPr>
      <a:lvl7pPr marL="914400" algn="r" defTabSz="457200" rtl="0" fontAlgn="base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7pPr>
      <a:lvl8pPr marL="1371600" algn="r" defTabSz="457200" rtl="0" fontAlgn="base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8pPr>
      <a:lvl9pPr marL="1828800" algn="r" defTabSz="457200" rtl="0" fontAlgn="base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Lucida Grande" charset="0"/>
        <a:buChar char="–"/>
        <a:defRPr sz="28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17404" y="152400"/>
            <a:ext cx="8763000" cy="779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Click to add title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7405" y="946942"/>
            <a:ext cx="8763000" cy="53425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Klicken Sie, um die Formate des Vorlagentextes zu bearbeiten</a:t>
            </a:r>
          </a:p>
          <a:p>
            <a:pPr lvl="1"/>
            <a:r>
              <a:rPr lang="de-DE" dirty="0"/>
              <a:t>Level 2</a:t>
            </a:r>
          </a:p>
          <a:p>
            <a:pPr lvl="2"/>
            <a:r>
              <a:rPr lang="de-DE" dirty="0"/>
              <a:t>Level 3</a:t>
            </a:r>
          </a:p>
          <a:p>
            <a:pPr lvl="3"/>
            <a:r>
              <a:rPr lang="de-DE" dirty="0"/>
              <a:t>Level 4</a:t>
            </a:r>
          </a:p>
        </p:txBody>
      </p:sp>
      <p:pic>
        <p:nvPicPr>
          <p:cNvPr id="9" name="Picture 7" descr="PPTbackground_Red.jpg"/>
          <p:cNvPicPr>
            <a:picLocks noChangeAspect="1"/>
          </p:cNvPicPr>
          <p:nvPr userDrawn="1"/>
        </p:nvPicPr>
        <p:blipFill>
          <a:blip r:embed="rId12"/>
          <a:srcRect b="97814"/>
          <a:stretch>
            <a:fillRect/>
          </a:stretch>
        </p:blipFill>
        <p:spPr bwMode="auto">
          <a:xfrm flipH="1">
            <a:off x="0" y="-11905"/>
            <a:ext cx="9144000" cy="14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36525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Rectangle 10"/>
          <p:cNvSpPr/>
          <p:nvPr userDrawn="1"/>
        </p:nvSpPr>
        <p:spPr>
          <a:xfrm>
            <a:off x="0" y="6289452"/>
            <a:ext cx="9144000" cy="579437"/>
          </a:xfrm>
          <a:prstGeom prst="rect">
            <a:avLst/>
          </a:prstGeom>
          <a:solidFill>
            <a:srgbClr val="B6022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b="0">
              <a:solidFill>
                <a:srgbClr val="FFFF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322334"/>
            <a:ext cx="941771" cy="33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712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</p:sldLayoutIdLst>
  <p:transition/>
  <p:txStyles>
    <p:titleStyle>
      <a:lvl1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 b="1">
          <a:solidFill>
            <a:srgbClr val="003399"/>
          </a:solidFill>
          <a:latin typeface="Verdana" pitchFamily="34" charset="0"/>
          <a:ea typeface="+mj-ea"/>
          <a:cs typeface="+mj-cs"/>
        </a:defRPr>
      </a:lvl1pPr>
      <a:lvl2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</a:defRPr>
      </a:lvl2pPr>
      <a:lvl3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</a:defRPr>
      </a:lvl3pPr>
      <a:lvl4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</a:defRPr>
      </a:lvl4pPr>
      <a:lvl5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</a:defRPr>
      </a:lvl5pPr>
      <a:lvl6pPr marL="4572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6pPr>
      <a:lvl7pPr marL="9144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7pPr>
      <a:lvl8pPr marL="13716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8pPr>
      <a:lvl9pPr marL="18288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Verdana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Verdana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Verdana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Verdana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://www.macworld.com/article/1159528/how_iphone_location_works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57200" y="2895601"/>
            <a:ext cx="8229600" cy="1828799"/>
          </a:xfrm>
        </p:spPr>
        <p:txBody>
          <a:bodyPr/>
          <a:lstStyle/>
          <a:p>
            <a:r>
              <a:rPr lang="en-US" sz="3600" dirty="0">
                <a:solidFill>
                  <a:schemeClr val="tx1"/>
                </a:solidFill>
              </a:rPr>
              <a:t>Introduction to Spatial Data Management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CSE532: Theory of Database Systems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Fusheng Wang</a:t>
            </a:r>
          </a:p>
          <a:p>
            <a:r>
              <a:rPr lang="en-US" sz="2400" dirty="0">
                <a:solidFill>
                  <a:schemeClr val="tx1"/>
                </a:solidFill>
              </a:rPr>
              <a:t>Department of Biomedical Informatics</a:t>
            </a:r>
          </a:p>
          <a:p>
            <a:r>
              <a:rPr lang="en-US" sz="2400" dirty="0">
                <a:solidFill>
                  <a:schemeClr val="tx1"/>
                </a:solidFill>
              </a:rPr>
              <a:t>Department of Computer Science</a:t>
            </a: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609600" y="6443246"/>
            <a:ext cx="78486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/>
              </a:rPr>
              <a:t>Based on Michael Gertz’s course slides at UC Davis </a:t>
            </a:r>
            <a:endParaRPr lang="en-US" altLang="zh-CN" sz="1600" dirty="0">
              <a:solidFill>
                <a:schemeClr val="bg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5115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UTM Zones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UTM system divides the Earth between 80°S and 84°N latitude into 60 zones, each 6° of longitude in width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133600"/>
            <a:ext cx="5236404" cy="358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09646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09547-41E4-4AE2-8809-2B990FF27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Converting </a:t>
            </a:r>
            <a:r>
              <a:rPr lang="en-US" altLang="en-US" dirty="0" err="1"/>
              <a:t>Georeferences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454A8-2C9E-48B5-8191-821BC0611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(longitude latitude) to UTM coordinate</a:t>
            </a:r>
          </a:p>
          <a:p>
            <a:r>
              <a:rPr lang="en-US" altLang="en-US" dirty="0"/>
              <a:t>Street addresses must be converted to coordinates for mapping and analysis</a:t>
            </a:r>
          </a:p>
          <a:p>
            <a:pPr lvl="1"/>
            <a:r>
              <a:rPr lang="en-US" altLang="en-US" dirty="0"/>
              <a:t>Using </a:t>
            </a:r>
            <a:r>
              <a:rPr lang="en-US" altLang="en-US" i="1" dirty="0"/>
              <a:t>geocoding</a:t>
            </a:r>
            <a:r>
              <a:rPr lang="en-US" altLang="en-US" dirty="0"/>
              <a:t> functions</a:t>
            </a:r>
          </a:p>
          <a:p>
            <a:r>
              <a:rPr lang="en-US" altLang="en-US" dirty="0" err="1"/>
              <a:t>Placenames</a:t>
            </a:r>
            <a:r>
              <a:rPr lang="en-US" altLang="en-US" dirty="0"/>
              <a:t> can be converted to coordinates using </a:t>
            </a:r>
            <a:r>
              <a:rPr lang="en-US" altLang="en-US" i="1" dirty="0"/>
              <a:t>gazetteers</a:t>
            </a:r>
            <a:endParaRPr lang="en-US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90917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27D7D-1067-414C-8CD3-302E19F47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Global Positioning System (GPS)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6AE96-286F-418A-A134-00E915ACF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Allows direct, accurate measurement of latitude and longitude</a:t>
            </a:r>
          </a:p>
          <a:p>
            <a:r>
              <a:rPr lang="en-US" altLang="en-US" dirty="0"/>
              <a:t>Accuracy of 10m from a simple, cheap unit</a:t>
            </a:r>
          </a:p>
          <a:p>
            <a:pPr lvl="1"/>
            <a:r>
              <a:rPr lang="en-US" altLang="en-US" sz="1800" dirty="0"/>
              <a:t>Differential GPS capable of sub-meter accuracy</a:t>
            </a:r>
          </a:p>
          <a:p>
            <a:pPr lvl="1"/>
            <a:r>
              <a:rPr lang="en-US" altLang="en-US" sz="1800" dirty="0"/>
              <a:t>Sub-centimeter accuracy if observations are averaged over long periods</a:t>
            </a:r>
          </a:p>
          <a:p>
            <a:pPr>
              <a:lnSpc>
                <a:spcPct val="90000"/>
              </a:lnSpc>
            </a:pPr>
            <a:r>
              <a:rPr lang="en-GB" altLang="en-US" dirty="0"/>
              <a:t>Consists of a system of 24 satellites, </a:t>
            </a:r>
            <a:r>
              <a:rPr lang="en-US" altLang="en-US" sz="2000" dirty="0"/>
              <a:t>4 satellites/orbit </a:t>
            </a:r>
          </a:p>
          <a:p>
            <a:pPr>
              <a:lnSpc>
                <a:spcPct val="90000"/>
              </a:lnSpc>
            </a:pPr>
            <a:r>
              <a:rPr lang="en-GB" altLang="en-US" dirty="0"/>
              <a:t>Position in a receiver is determined by </a:t>
            </a:r>
            <a:r>
              <a:rPr lang="pt-BR" altLang="en-US" dirty="0"/>
              <a:t>precise calculations from:</a:t>
            </a:r>
          </a:p>
          <a:p>
            <a:pPr lvl="1">
              <a:lnSpc>
                <a:spcPct val="90000"/>
              </a:lnSpc>
            </a:pPr>
            <a:r>
              <a:rPr lang="en-GB" altLang="en-US" sz="2000" dirty="0"/>
              <a:t>the </a:t>
            </a:r>
            <a:r>
              <a:rPr lang="pt-BR" altLang="en-US" sz="2000" dirty="0"/>
              <a:t>satellite </a:t>
            </a:r>
            <a:r>
              <a:rPr lang="en-GB" altLang="en-US" sz="2000" dirty="0"/>
              <a:t>signals, </a:t>
            </a:r>
            <a:endParaRPr lang="pt-BR" altLang="en-US" sz="2000" dirty="0"/>
          </a:p>
          <a:p>
            <a:pPr lvl="1">
              <a:lnSpc>
                <a:spcPct val="90000"/>
              </a:lnSpc>
            </a:pPr>
            <a:r>
              <a:rPr lang="en-GB" altLang="en-US" sz="2000" dirty="0"/>
              <a:t>the known positions of the satellites</a:t>
            </a:r>
            <a:endParaRPr lang="pt-BR" altLang="en-US" sz="2000" dirty="0"/>
          </a:p>
          <a:p>
            <a:pPr lvl="1">
              <a:lnSpc>
                <a:spcPct val="90000"/>
              </a:lnSpc>
            </a:pPr>
            <a:r>
              <a:rPr lang="en-GB" altLang="en-US" sz="2000" dirty="0"/>
              <a:t>the </a:t>
            </a:r>
            <a:r>
              <a:rPr lang="pt-BR" altLang="en-US" sz="2000" dirty="0"/>
              <a:t>velocity of light</a:t>
            </a:r>
          </a:p>
          <a:p>
            <a:pPr>
              <a:lnSpc>
                <a:spcPct val="90000"/>
              </a:lnSpc>
            </a:pPr>
            <a:r>
              <a:rPr lang="pt-BR" altLang="en-US" dirty="0"/>
              <a:t>Accuracy </a:t>
            </a:r>
            <a:r>
              <a:rPr lang="pt-BR" altLang="en-US" sz="2000" dirty="0"/>
              <a:t>depends on the number of satellites </a:t>
            </a:r>
          </a:p>
          <a:p>
            <a:pPr>
              <a:lnSpc>
                <a:spcPct val="90000"/>
              </a:lnSpc>
            </a:pPr>
            <a:r>
              <a:rPr lang="pt-BR" altLang="en-US" sz="2000" dirty="0"/>
              <a:t>and their positions</a:t>
            </a:r>
            <a:endParaRPr lang="en-GB" altLang="en-US" sz="2000" dirty="0"/>
          </a:p>
          <a:p>
            <a:pPr>
              <a:lnSpc>
                <a:spcPct val="90000"/>
              </a:lnSpc>
            </a:pPr>
            <a:endParaRPr lang="en-GB" altLang="en-US" sz="2000" dirty="0"/>
          </a:p>
          <a:p>
            <a:endParaRPr lang="en-US" altLang="en-US" dirty="0"/>
          </a:p>
          <a:p>
            <a:endParaRPr lang="en-US" dirty="0"/>
          </a:p>
        </p:txBody>
      </p:sp>
      <p:pic>
        <p:nvPicPr>
          <p:cNvPr id="4" name="Picture 3" descr="gps2">
            <a:extLst>
              <a:ext uri="{FF2B5EF4-FFF2-40B4-BE49-F238E27FC236}">
                <a16:creationId xmlns:a16="http://schemas.microsoft.com/office/drawing/2014/main" id="{AA3D4D40-0575-443C-B0FA-F8E140AF8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58000" y="4006770"/>
            <a:ext cx="2286000" cy="22416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3458675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BED09B-2C64-4CE4-8580-7F3FE0AE5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194" y="3124200"/>
            <a:ext cx="6248400" cy="32757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7F1457-A607-4F57-8EDB-A22717BDF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Phone Locational Services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44A07-FC59-4017-9132-C6EA9BE99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762000"/>
            <a:ext cx="8859921" cy="5486401"/>
          </a:xfrm>
        </p:spPr>
        <p:txBody>
          <a:bodyPr/>
          <a:lstStyle/>
          <a:p>
            <a:r>
              <a:rPr lang="en-US" dirty="0"/>
              <a:t>Smart phones in fact use more than GPS to locate you. They employ a </a:t>
            </a:r>
            <a:r>
              <a:rPr lang="en-US" dirty="0">
                <a:hlinkClick r:id="rId4" tooltip="Hybrid Locational System - Wikipedia"/>
              </a:rPr>
              <a:t>hybrid locational system</a:t>
            </a:r>
            <a:r>
              <a:rPr lang="en-US" dirty="0"/>
              <a:t> combining three separate technologies:</a:t>
            </a:r>
          </a:p>
          <a:p>
            <a:pPr lvl="1"/>
            <a:r>
              <a:rPr lang="en-US" dirty="0"/>
              <a:t>Assisted GPS (A-GPS)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positioning</a:t>
            </a:r>
          </a:p>
          <a:p>
            <a:pPr lvl="1"/>
            <a:r>
              <a:rPr lang="en-US" dirty="0"/>
              <a:t>Cellular network positioning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540C25-1B35-46C3-9E7F-0C797D1FCFA2}"/>
              </a:ext>
            </a:extLst>
          </p:cNvPr>
          <p:cNvSpPr/>
          <p:nvPr/>
        </p:nvSpPr>
        <p:spPr>
          <a:xfrm>
            <a:off x="1600200" y="5486400"/>
            <a:ext cx="176683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0" dirty="0">
                <a:solidFill>
                  <a:srgbClr val="C00000"/>
                </a:solidFill>
                <a:latin typeface="+mj-lt"/>
              </a:rPr>
              <a:t>Assisted GPS</a:t>
            </a:r>
          </a:p>
          <a:p>
            <a:pPr algn="ctr"/>
            <a:r>
              <a:rPr lang="en-US" sz="2000" b="0" dirty="0">
                <a:solidFill>
                  <a:srgbClr val="C00000"/>
                </a:solidFill>
                <a:latin typeface="+mj-lt"/>
              </a:rPr>
              <a:t> (A-GPS)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C315CE-F8E0-4A36-A30C-6A48F0E5E431}"/>
              </a:ext>
            </a:extLst>
          </p:cNvPr>
          <p:cNvSpPr/>
          <p:nvPr/>
        </p:nvSpPr>
        <p:spPr>
          <a:xfrm>
            <a:off x="4115200" y="5399158"/>
            <a:ext cx="6992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0" dirty="0" err="1">
                <a:solidFill>
                  <a:srgbClr val="C00000"/>
                </a:solidFill>
                <a:latin typeface="+mj-lt"/>
              </a:rPr>
              <a:t>WiFi</a:t>
            </a:r>
            <a:endParaRPr lang="en-US" sz="2000" b="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5359E5-7F76-4FAA-8C0D-9DD85A7BAB6D}"/>
              </a:ext>
            </a:extLst>
          </p:cNvPr>
          <p:cNvSpPr/>
          <p:nvPr/>
        </p:nvSpPr>
        <p:spPr>
          <a:xfrm>
            <a:off x="5640120" y="5599213"/>
            <a:ext cx="20681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0" dirty="0">
                <a:solidFill>
                  <a:srgbClr val="C00000"/>
                </a:solidFill>
                <a:latin typeface="+mj-lt"/>
              </a:rPr>
              <a:t>Cellular Network</a:t>
            </a:r>
          </a:p>
        </p:txBody>
      </p:sp>
    </p:spTree>
    <p:extLst>
      <p:ext uri="{BB962C8B-B14F-4D97-AF65-F5344CB8AC3E}">
        <p14:creationId xmlns:p14="http://schemas.microsoft.com/office/powerpoint/2010/main" val="39494443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the conceptual level, a </a:t>
            </a:r>
            <a:r>
              <a:rPr lang="en-US" i="1" dirty="0"/>
              <a:t>geographic object </a:t>
            </a:r>
            <a:r>
              <a:rPr lang="en-US" dirty="0"/>
              <a:t>corresponds to an entity of the real world and has two components:</a:t>
            </a:r>
          </a:p>
          <a:p>
            <a:pPr lvl="1"/>
            <a:r>
              <a:rPr lang="en-US" dirty="0"/>
              <a:t>A set of alphanumeric attributes, also called </a:t>
            </a:r>
            <a:r>
              <a:rPr lang="en-US" b="1" i="1" dirty="0"/>
              <a:t>descriptive attributes</a:t>
            </a:r>
            <a:r>
              <a:rPr lang="en-US" i="1" dirty="0"/>
              <a:t>,</a:t>
            </a:r>
          </a:p>
          <a:p>
            <a:pPr lvl="1"/>
            <a:r>
              <a:rPr lang="en-US" dirty="0"/>
              <a:t>A spatial component, which may embody both geometry (e.g., location, shape) and topology (spatial relationships with other objects)</a:t>
            </a:r>
          </a:p>
          <a:p>
            <a:pPr lvl="1"/>
            <a:r>
              <a:rPr lang="en-US" dirty="0"/>
              <a:t>The isolated spatial component of a geographic object is called </a:t>
            </a:r>
            <a:r>
              <a:rPr lang="en-US" b="1" i="1" dirty="0"/>
              <a:t>spatial object</a:t>
            </a: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Spatial data may be obtained from</a:t>
            </a:r>
          </a:p>
          <a:p>
            <a:pPr lvl="1"/>
            <a:r>
              <a:rPr lang="en-US" i="1" dirty="0"/>
              <a:t>Primary data collections</a:t>
            </a:r>
            <a:r>
              <a:rPr lang="en-US" dirty="0"/>
              <a:t> in the field where data is directly collected from field surveys; GPS helps in determining point locations; data is collected remotely through remote sensing techniques</a:t>
            </a:r>
          </a:p>
          <a:p>
            <a:pPr lvl="2"/>
            <a:r>
              <a:rPr lang="en-US" sz="2000" dirty="0"/>
              <a:t>Main problem in primary data collection: delimiting geographic objects and associating thematic attributes with objects</a:t>
            </a:r>
            <a:endParaRPr lang="en-US" dirty="0"/>
          </a:p>
          <a:p>
            <a:pPr lvl="1"/>
            <a:r>
              <a:rPr lang="en-US" dirty="0"/>
              <a:t>Digitized from existing maps</a:t>
            </a:r>
          </a:p>
          <a:p>
            <a:pPr lvl="2"/>
            <a:r>
              <a:rPr lang="en-US" sz="2000" dirty="0"/>
              <a:t>Maps come with a scale</a:t>
            </a:r>
          </a:p>
          <a:p>
            <a:pPr lvl="2"/>
            <a:r>
              <a:rPr lang="en-US" sz="2000" dirty="0"/>
              <a:t>A reference system is needed to represent geographic coordinates, which involves a choice of a map projection (e.g., Mercator, UTM)</a:t>
            </a:r>
          </a:p>
          <a:p>
            <a:pPr lvl="1"/>
            <a:r>
              <a:rPr lang="en-US" dirty="0"/>
              <a:t>Collected from your smart phone!</a:t>
            </a: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Special about Spatial?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 Database Management Systems (DBMSs) are very good in managing non-spatial data, such as strings, numbers, dates. They provide for</a:t>
            </a:r>
          </a:p>
          <a:p>
            <a:pPr lvl="1"/>
            <a:r>
              <a:rPr lang="en-US" dirty="0"/>
              <a:t>efficient access to and modification of data through declarative query languages and access paths</a:t>
            </a:r>
          </a:p>
          <a:p>
            <a:pPr lvl="1"/>
            <a:r>
              <a:rPr lang="en-US" dirty="0"/>
              <a:t>transaction management and concurrency control</a:t>
            </a:r>
          </a:p>
          <a:p>
            <a:pPr lvl="1"/>
            <a:r>
              <a:rPr lang="en-US" dirty="0"/>
              <a:t>persistence and recovery in case of failures</a:t>
            </a:r>
          </a:p>
          <a:p>
            <a:pPr lvl="1"/>
            <a:r>
              <a:rPr lang="en-US" dirty="0"/>
              <a:t>access control and security mechanisms</a:t>
            </a:r>
          </a:p>
          <a:p>
            <a:pPr lvl="1"/>
            <a:r>
              <a:rPr lang="en-US" dirty="0"/>
              <a:t>logical and physical data independence through 3-level schema architecture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Special about Spatial?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Spatial data is more complex compared to traditional (business) data. Complexities include the</a:t>
            </a:r>
          </a:p>
          <a:p>
            <a:pPr lvl="1"/>
            <a:r>
              <a:rPr lang="en-US" dirty="0"/>
              <a:t>modeling of space, appropriate space/geometric models and data types</a:t>
            </a:r>
          </a:p>
          <a:p>
            <a:pPr lvl="1"/>
            <a:r>
              <a:rPr lang="en-US" dirty="0"/>
              <a:t>complex spatial relationships that need to be managed to speed up query processing,</a:t>
            </a:r>
          </a:p>
          <a:p>
            <a:pPr lvl="1"/>
            <a:r>
              <a:rPr lang="en-US" dirty="0"/>
              <a:t>inadequacy of traditional access paths and (1-dimensional) index structure</a:t>
            </a:r>
          </a:p>
          <a:p>
            <a:r>
              <a:rPr lang="en-US" dirty="0"/>
              <a:t>Consequence: Techniques and extensions of traditional (relational) DBMSs are necessary to meet requirements of spatial data management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Geographic Information Systems (GIS)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GIS is a software package to store, manage, analyze, and visualize spatial data using spatial analysis functions, such as</a:t>
            </a:r>
          </a:p>
          <a:p>
            <a:pPr lvl="1"/>
            <a:r>
              <a:rPr lang="en-US" sz="2000" dirty="0">
                <a:solidFill>
                  <a:schemeClr val="accent6"/>
                </a:solidFill>
              </a:rPr>
              <a:t>Search:</a:t>
            </a:r>
            <a:r>
              <a:rPr lang="en-US" sz="2000" dirty="0"/>
              <a:t> Thematic search, search by region / coordinates, classification</a:t>
            </a:r>
          </a:p>
          <a:p>
            <a:pPr lvl="1"/>
            <a:r>
              <a:rPr lang="en-US" sz="2000" dirty="0">
                <a:solidFill>
                  <a:schemeClr val="accent6"/>
                </a:solidFill>
              </a:rPr>
              <a:t>Location Analysis:</a:t>
            </a:r>
            <a:r>
              <a:rPr lang="en-US" sz="2000" dirty="0"/>
              <a:t> Buffer corridor, overlay</a:t>
            </a:r>
          </a:p>
          <a:p>
            <a:pPr lvl="1"/>
            <a:r>
              <a:rPr lang="en-US" sz="2000" dirty="0">
                <a:solidFill>
                  <a:schemeClr val="accent6"/>
                </a:solidFill>
              </a:rPr>
              <a:t>Terrain Analysis:</a:t>
            </a:r>
            <a:r>
              <a:rPr lang="en-US" sz="2000" dirty="0"/>
              <a:t> Slope/aspect, catchment, drainage network</a:t>
            </a:r>
          </a:p>
          <a:p>
            <a:pPr lvl="1"/>
            <a:r>
              <a:rPr lang="en-US" sz="2000" dirty="0">
                <a:solidFill>
                  <a:schemeClr val="accent6"/>
                </a:solidFill>
              </a:rPr>
              <a:t>Flow Analysis:</a:t>
            </a:r>
            <a:r>
              <a:rPr lang="en-US" sz="2000" dirty="0"/>
              <a:t> Connectivity, shortest path</a:t>
            </a:r>
          </a:p>
          <a:p>
            <a:pPr lvl="1"/>
            <a:r>
              <a:rPr lang="en-US" sz="2000" dirty="0">
                <a:solidFill>
                  <a:schemeClr val="accent6"/>
                </a:solidFill>
              </a:rPr>
              <a:t>Distribution Change:</a:t>
            </a:r>
            <a:r>
              <a:rPr lang="en-US" sz="2000" dirty="0"/>
              <a:t> Detection, proximity, nearest neighbor</a:t>
            </a:r>
          </a:p>
          <a:p>
            <a:pPr lvl="1"/>
            <a:r>
              <a:rPr lang="en-US" sz="2000" dirty="0">
                <a:solidFill>
                  <a:schemeClr val="accent6"/>
                </a:solidFill>
              </a:rPr>
              <a:t>Spatial Analysis/Statistics:</a:t>
            </a:r>
            <a:r>
              <a:rPr lang="en-US" sz="2000" dirty="0"/>
              <a:t> Pattern, autocorrelation</a:t>
            </a:r>
          </a:p>
          <a:p>
            <a:pPr lvl="1"/>
            <a:r>
              <a:rPr lang="en-US" sz="2000" dirty="0">
                <a:solidFill>
                  <a:schemeClr val="accent6"/>
                </a:solidFill>
              </a:rPr>
              <a:t>Measurements:</a:t>
            </a:r>
            <a:r>
              <a:rPr lang="en-US" sz="2000" dirty="0"/>
              <a:t> Distance, shape, adjacency, direction, perimeter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GIS are capable of managing a wide variety of spatially referenced data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2112976"/>
            <a:ext cx="7829550" cy="4687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100"/>
              </a:spcAft>
            </a:pPr>
            <a:r>
              <a:rPr lang="en-US" dirty="0"/>
              <a:t>Spatial Data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1900" b="1" dirty="0"/>
              <a:t>Data with an associated spatial location </a:t>
            </a:r>
            <a:r>
              <a:rPr lang="en-US" sz="1900" dirty="0"/>
              <a:t>(with respect to a given reference frame)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1900" dirty="0"/>
              <a:t>Information about the </a:t>
            </a:r>
            <a:r>
              <a:rPr lang="en-US" sz="1900" b="1" dirty="0"/>
              <a:t>location</a:t>
            </a:r>
            <a:r>
              <a:rPr lang="en-US" sz="1900" dirty="0"/>
              <a:t> and </a:t>
            </a:r>
            <a:r>
              <a:rPr lang="en-US" sz="1900" b="1" dirty="0"/>
              <a:t>shape</a:t>
            </a:r>
            <a:r>
              <a:rPr lang="en-US" sz="1900" dirty="0"/>
              <a:t> of, and </a:t>
            </a:r>
            <a:r>
              <a:rPr lang="en-US" sz="1900" b="1" dirty="0"/>
              <a:t>relationships</a:t>
            </a:r>
            <a:r>
              <a:rPr lang="en-US" sz="1900" dirty="0"/>
              <a:t> among, geographic features, usually stored as coordinates and topology</a:t>
            </a:r>
          </a:p>
          <a:p>
            <a:pPr>
              <a:spcBef>
                <a:spcPts val="100"/>
              </a:spcBef>
              <a:spcAft>
                <a:spcPts val="100"/>
              </a:spcAft>
            </a:pPr>
            <a:r>
              <a:rPr lang="en-US" dirty="0"/>
              <a:t>Reference Frames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1900" b="1" dirty="0"/>
              <a:t>Reference frames </a:t>
            </a:r>
            <a:r>
              <a:rPr lang="en-US" sz="1900" dirty="0"/>
              <a:t>are basically the different perspectives of the viewer to describe physical quantities (e.g., position, velocity) </a:t>
            </a:r>
            <a:r>
              <a:rPr lang="en-US" sz="1900" b="1" dirty="0"/>
              <a:t>Coordinate systems</a:t>
            </a:r>
            <a:r>
              <a:rPr lang="en-US" sz="1900" dirty="0"/>
              <a:t> are the different ways to describe physical quantities in these perspectives</a:t>
            </a:r>
          </a:p>
          <a:p>
            <a:pPr>
              <a:spcBef>
                <a:spcPts val="100"/>
              </a:spcBef>
              <a:spcAft>
                <a:spcPts val="100"/>
              </a:spcAft>
            </a:pPr>
            <a:r>
              <a:rPr lang="en-US" dirty="0"/>
              <a:t>Geographic/Geospatial Data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1900" dirty="0"/>
              <a:t>Data whose underlying reference frame is the </a:t>
            </a:r>
            <a:r>
              <a:rPr lang="en-US" sz="1900" b="1" dirty="0"/>
              <a:t>Earth’s surface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1900" dirty="0"/>
              <a:t>Geospatial information concerns phenomena above, on and below the Earth’s surface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1900" dirty="0"/>
              <a:t>The notions “spatial data” and “geospatial data” are often used interchangeably</a:t>
            </a:r>
            <a:endParaRPr lang="en-US" dirty="0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GIS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7619" y="1447800"/>
            <a:ext cx="8480181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GIS Applications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669" y="779462"/>
            <a:ext cx="8859921" cy="5316538"/>
          </a:xfrm>
        </p:spPr>
        <p:txBody>
          <a:bodyPr/>
          <a:lstStyle/>
          <a:p>
            <a:r>
              <a:rPr lang="en-US" sz="2000" dirty="0"/>
              <a:t>GIS is fundamentally about solving real-world problems</a:t>
            </a:r>
          </a:p>
          <a:p>
            <a:r>
              <a:rPr lang="en-US" sz="2000" dirty="0"/>
              <a:t>Used at various levels, from specific industries and businesses to local governments to federal government to international agencies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3700" y="2146300"/>
            <a:ext cx="8521700" cy="425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Increase of Spatial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669" y="762000"/>
            <a:ext cx="8859921" cy="5486401"/>
          </a:xfrm>
        </p:spPr>
        <p:txBody>
          <a:bodyPr/>
          <a:lstStyle/>
          <a:p>
            <a:r>
              <a:rPr lang="en-US" sz="2000" dirty="0"/>
              <a:t>According to unofficial sources, 80% of the data available has a spatial component (just think about addresses, including zip codes and street names...)</a:t>
            </a:r>
          </a:p>
          <a:p>
            <a:r>
              <a:rPr lang="en-US" sz="2000" dirty="0"/>
              <a:t>Huge amounts of spatial data is delivered by Earth Observation Systems; e.g., NASA generates many terabytes of satellite image data per day</a:t>
            </a:r>
          </a:p>
          <a:p>
            <a:r>
              <a:rPr lang="en-US" sz="2000" dirty="0"/>
              <a:t>Various new services such as Google Maps, Google Earth, Here, NASA World Wind have spurred public and commercial interest in geospatial data</a:t>
            </a:r>
          </a:p>
          <a:p>
            <a:r>
              <a:rPr lang="en-US" sz="2000" dirty="0" err="1"/>
              <a:t>GIServices</a:t>
            </a:r>
            <a:r>
              <a:rPr lang="en-US" sz="2000" dirty="0"/>
              <a:t> are a rapidly growing form of electronic commerce</a:t>
            </a:r>
          </a:p>
          <a:p>
            <a:pPr lvl="1"/>
            <a:r>
              <a:rPr lang="en-US" sz="2000" dirty="0"/>
              <a:t>Route planning, emergency and disaster management and mitigation, crime tracking, simulation of environmental effects, location-based services </a:t>
            </a:r>
          </a:p>
          <a:p>
            <a:r>
              <a:rPr lang="en-US" sz="2000" dirty="0"/>
              <a:t>Volunteer geographical information (VGI) or geo-crowdsourcing</a:t>
            </a:r>
          </a:p>
          <a:p>
            <a:r>
              <a:rPr lang="en-US" sz="2000" dirty="0"/>
              <a:t>In general, there is a need to integrate spatial information within a wide variety of contexts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Vocabulary in Geospatial Database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669" y="685800"/>
            <a:ext cx="8859921" cy="5316538"/>
          </a:xfrm>
        </p:spPr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Theme: geospatial information corresponding to a particular topic; similar to a relation in the relational model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sz="2000" dirty="0"/>
              <a:t>When a theme is displayed, a user typically sees a </a:t>
            </a:r>
            <a:r>
              <a:rPr lang="en-US" sz="2000" i="1" dirty="0"/>
              <a:t>map, with colors, a particular </a:t>
            </a:r>
            <a:r>
              <a:rPr lang="en-US" sz="2000" dirty="0"/>
              <a:t>scale, a legend, …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sz="2000" dirty="0"/>
              <a:t>Constructing a conceptual schema for all themes of interest is typically the first step in developing a GIS application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6"/>
                </a:solidFill>
                <a:latin typeface="Arial Narrow" pitchFamily="34" charset="0"/>
              </a:rPr>
              <a:t>theme = {geographic object} // set of geographic objects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6"/>
                </a:solidFill>
                <a:latin typeface="Arial Narrow" pitchFamily="34" charset="0"/>
              </a:rPr>
              <a:t>geographic object = (description, spatial object) // atomic object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6"/>
                </a:solidFill>
                <a:latin typeface="Arial Narrow" pitchFamily="34" charset="0"/>
              </a:rPr>
              <a:t>| (description, {geographic-object}) // complex object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sz="2000" dirty="0"/>
              <a:t>A theme thus is a set of homogeneous geographic objects (objects having the same structure or type) and is represented according to the GIS logical data model, (</a:t>
            </a:r>
            <a:r>
              <a:rPr lang="en-US" sz="2000" i="1" dirty="0"/>
              <a:t>geographic model)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sz="2000" dirty="0"/>
              <a:t>Representation of geometry and topology requires </a:t>
            </a:r>
            <a:r>
              <a:rPr lang="en-US" sz="2000" i="1" dirty="0"/>
              <a:t>spatial data model, which can </a:t>
            </a:r>
            <a:r>
              <a:rPr lang="en-US" sz="2000" dirty="0"/>
              <a:t>include basic types such as point (0-D), line (1-D), and region (2-D)</a:t>
            </a: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Data Manipulation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685800"/>
            <a:ext cx="8639175" cy="56292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/>
        </p:nvCxnSpPr>
        <p:spPr bwMode="auto">
          <a:xfrm>
            <a:off x="762000" y="2667000"/>
            <a:ext cx="1752600" cy="0"/>
          </a:xfrm>
          <a:prstGeom prst="line">
            <a:avLst/>
          </a:prstGeom>
          <a:noFill/>
          <a:ln w="25400" cap="flat" cmpd="sng" algn="ctr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Straight Connector 5"/>
          <p:cNvCxnSpPr/>
          <p:nvPr/>
        </p:nvCxnSpPr>
        <p:spPr bwMode="auto">
          <a:xfrm>
            <a:off x="727566" y="3337688"/>
            <a:ext cx="1752600" cy="0"/>
          </a:xfrm>
          <a:prstGeom prst="line">
            <a:avLst/>
          </a:prstGeom>
          <a:noFill/>
          <a:ln w="25400" cap="flat" cmpd="sng" algn="ctr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>
            <a:off x="803766" y="4015868"/>
            <a:ext cx="1371600" cy="0"/>
          </a:xfrm>
          <a:prstGeom prst="line">
            <a:avLst/>
          </a:prstGeom>
          <a:noFill/>
          <a:ln w="25400" cap="flat" cmpd="sng" algn="ctr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/>
          <p:cNvCxnSpPr/>
          <p:nvPr/>
        </p:nvCxnSpPr>
        <p:spPr bwMode="auto">
          <a:xfrm>
            <a:off x="803766" y="4716908"/>
            <a:ext cx="1524000" cy="0"/>
          </a:xfrm>
          <a:prstGeom prst="line">
            <a:avLst/>
          </a:prstGeom>
          <a:noFill/>
          <a:ln w="25400" cap="flat" cmpd="sng" algn="ctr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B51EC46-0B72-43DD-B5DB-8EE9D2AFC3CF}"/>
              </a:ext>
            </a:extLst>
          </p:cNvPr>
          <p:cNvSpPr txBox="1"/>
          <p:nvPr/>
        </p:nvSpPr>
        <p:spPr>
          <a:xfrm>
            <a:off x="304800" y="5819745"/>
            <a:ext cx="6165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+mj-lt"/>
              </a:rPr>
              <a:t>e.g., find </a:t>
            </a:r>
            <a:r>
              <a:rPr lang="en-US" sz="2000" dirty="0">
                <a:latin typeface="+mj-lt"/>
              </a:rPr>
              <a:t>country regions </a:t>
            </a:r>
            <a:r>
              <a:rPr lang="en-US" sz="2000" b="0" dirty="0">
                <a:latin typeface="+mj-lt"/>
              </a:rPr>
              <a:t>where </a:t>
            </a:r>
            <a:r>
              <a:rPr lang="en-US" sz="2000" dirty="0">
                <a:latin typeface="+mj-lt"/>
              </a:rPr>
              <a:t>English</a:t>
            </a:r>
            <a:r>
              <a:rPr lang="en-US" sz="2000" b="0" dirty="0">
                <a:latin typeface="+mj-lt"/>
              </a:rPr>
              <a:t> is spoken.</a:t>
            </a:r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Data Manipulation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037020"/>
            <a:ext cx="8639175" cy="47541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 bwMode="auto">
          <a:xfrm>
            <a:off x="685800" y="1600200"/>
            <a:ext cx="1219200" cy="0"/>
          </a:xfrm>
          <a:prstGeom prst="line">
            <a:avLst/>
          </a:prstGeom>
          <a:noFill/>
          <a:ln w="25400" cap="flat" cmpd="sng" algn="ctr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Straight Connector 5"/>
          <p:cNvCxnSpPr/>
          <p:nvPr/>
        </p:nvCxnSpPr>
        <p:spPr bwMode="auto">
          <a:xfrm>
            <a:off x="762000" y="2194560"/>
            <a:ext cx="1143000" cy="0"/>
          </a:xfrm>
          <a:prstGeom prst="line">
            <a:avLst/>
          </a:prstGeom>
          <a:noFill/>
          <a:ln w="25400" cap="flat" cmpd="sng" algn="ctr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>
            <a:off x="762000" y="2529840"/>
            <a:ext cx="838200" cy="0"/>
          </a:xfrm>
          <a:prstGeom prst="line">
            <a:avLst/>
          </a:prstGeom>
          <a:noFill/>
          <a:ln w="25400" cap="flat" cmpd="sng" algn="ctr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Data Manipulation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295400"/>
            <a:ext cx="8639175" cy="4865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Database Management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100"/>
              </a:spcAft>
            </a:pPr>
            <a:r>
              <a:rPr lang="en-US" dirty="0"/>
              <a:t>A Spatial Database Management System (SDBMS) is a software package that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2400" dirty="0"/>
              <a:t>can work with an underlying DBMS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2400" dirty="0"/>
              <a:t>supports </a:t>
            </a:r>
            <a:r>
              <a:rPr lang="en-US" sz="2400" dirty="0">
                <a:solidFill>
                  <a:schemeClr val="accent2"/>
                </a:solidFill>
              </a:rPr>
              <a:t>spatial data models</a:t>
            </a:r>
            <a:r>
              <a:rPr lang="en-US" sz="2400" dirty="0"/>
              <a:t>, </a:t>
            </a:r>
            <a:r>
              <a:rPr lang="en-US" sz="2400" dirty="0">
                <a:solidFill>
                  <a:schemeClr val="accent2"/>
                </a:solidFill>
              </a:rPr>
              <a:t>spatial abstract data types (ADTs)</a:t>
            </a:r>
            <a:r>
              <a:rPr lang="en-US" sz="2400" dirty="0"/>
              <a:t> and a </a:t>
            </a:r>
            <a:r>
              <a:rPr lang="en-US" sz="2400" dirty="0">
                <a:solidFill>
                  <a:schemeClr val="accent2"/>
                </a:solidFill>
              </a:rPr>
              <a:t>query language </a:t>
            </a:r>
            <a:r>
              <a:rPr lang="en-US" sz="2400" dirty="0"/>
              <a:t>that supports operations on ADTs (in addition to traditional SQL-like operations)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2400" dirty="0"/>
              <a:t>supports </a:t>
            </a:r>
            <a:r>
              <a:rPr lang="en-US" sz="2400" dirty="0">
                <a:solidFill>
                  <a:schemeClr val="accent2"/>
                </a:solidFill>
              </a:rPr>
              <a:t>spatial indexing</a:t>
            </a:r>
            <a:r>
              <a:rPr lang="en-US" sz="2400" dirty="0"/>
              <a:t>, efficient algorithms for processing spatial operations, and domain specific rules for query optimization</a:t>
            </a:r>
          </a:p>
          <a:p>
            <a:pPr lvl="1">
              <a:spcBef>
                <a:spcPts val="100"/>
              </a:spcBef>
              <a:spcAft>
                <a:spcPts val="100"/>
              </a:spcAft>
            </a:pPr>
            <a:r>
              <a:rPr lang="en-US" sz="2400" dirty="0"/>
              <a:t>supports efficient </a:t>
            </a:r>
            <a:r>
              <a:rPr lang="en-US" sz="2400" dirty="0">
                <a:solidFill>
                  <a:schemeClr val="accent2"/>
                </a:solidFill>
              </a:rPr>
              <a:t>storage</a:t>
            </a:r>
            <a:r>
              <a:rPr lang="en-US" sz="2400" dirty="0"/>
              <a:t>, querying, and sharing of large spatial datasets</a:t>
            </a:r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Database Management Systems </a:t>
            </a:r>
            <a:r>
              <a:rPr lang="en-US" sz="2000" dirty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general, SDBMS:</a:t>
            </a:r>
          </a:p>
          <a:p>
            <a:pPr lvl="1"/>
            <a:r>
              <a:rPr lang="en-US" dirty="0"/>
              <a:t>integrates representation and manipulation of geometric data with traditional data at the logical level</a:t>
            </a:r>
          </a:p>
          <a:p>
            <a:pPr lvl="1"/>
            <a:r>
              <a:rPr lang="en-US" dirty="0"/>
              <a:t>provides efficient support at the physical level to store and process the data</a:t>
            </a:r>
          </a:p>
          <a:p>
            <a:r>
              <a:rPr lang="en-US" dirty="0"/>
              <a:t>The kernel of most GIS is a Spatial Database Management System</a:t>
            </a:r>
          </a:p>
          <a:p>
            <a:r>
              <a:rPr lang="en-US" dirty="0"/>
              <a:t>Examples systems</a:t>
            </a:r>
          </a:p>
          <a:p>
            <a:pPr lvl="1"/>
            <a:r>
              <a:rPr lang="en-US" sz="2000" dirty="0"/>
              <a:t>ESRI’s ArcGIS, Oracle Spatial, DB2 Spatial Extender, IBM Informix Spatial Blade, SQL Server spatial support, </a:t>
            </a:r>
            <a:r>
              <a:rPr lang="en-US" sz="2000" dirty="0" err="1"/>
              <a:t>PostGIS</a:t>
            </a:r>
            <a:r>
              <a:rPr lang="en-US" sz="2000" dirty="0"/>
              <a:t>, </a:t>
            </a:r>
            <a:r>
              <a:rPr lang="en-US" sz="2000" dirty="0" err="1"/>
              <a:t>mySQL</a:t>
            </a:r>
            <a:r>
              <a:rPr lang="en-US" sz="2000" dirty="0"/>
              <a:t> spatial extensions</a:t>
            </a:r>
            <a:endParaRPr lang="en-US" sz="2400" dirty="0"/>
          </a:p>
          <a:p>
            <a:endParaRPr lang="en-US" dirty="0"/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“Three Layer” Architecture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762000"/>
            <a:ext cx="6629400" cy="5758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6A708-E9CF-417B-9E6B-83792FACF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D165B-EA27-41E3-9479-515CCCFC9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779462"/>
            <a:ext cx="8859921" cy="5316538"/>
          </a:xfrm>
        </p:spPr>
        <p:txBody>
          <a:bodyPr/>
          <a:lstStyle/>
          <a:p>
            <a:pPr marL="0" indent="0">
              <a:buClr>
                <a:schemeClr val="bg1"/>
              </a:buClr>
              <a:buNone/>
            </a:pPr>
            <a:r>
              <a:rPr lang="en-US" dirty="0"/>
              <a:t>Coordinate System (CS) – provides a frame of reference to define locations</a:t>
            </a:r>
          </a:p>
          <a:p>
            <a:pPr>
              <a:buClr>
                <a:schemeClr val="bg1"/>
              </a:buClr>
            </a:pPr>
            <a:r>
              <a:rPr lang="en-US" sz="2200" b="1" dirty="0"/>
              <a:t>Geographic CS</a:t>
            </a:r>
            <a:r>
              <a:rPr lang="en-US" sz="2200" dirty="0"/>
              <a:t> – Used for 3D (sphere or globe), locations defined by latitude and longitude, usually in decimal degrees</a:t>
            </a:r>
          </a:p>
          <a:p>
            <a:pPr>
              <a:buClr>
                <a:schemeClr val="bg1"/>
              </a:buClr>
            </a:pPr>
            <a:r>
              <a:rPr lang="en-US" sz="2200" b="1" dirty="0"/>
              <a:t>Projected CS</a:t>
            </a:r>
            <a:r>
              <a:rPr lang="en-US" sz="2200" dirty="0"/>
              <a:t> – Used for 2D (maps), locations defined by </a:t>
            </a:r>
            <a:r>
              <a:rPr lang="en-US" sz="2200" dirty="0" err="1"/>
              <a:t>x,y</a:t>
            </a:r>
            <a:r>
              <a:rPr lang="en-US" sz="2200" dirty="0"/>
              <a:t> measured from some origin (0,0), usually in meters, sometimes in feet</a:t>
            </a:r>
          </a:p>
          <a:p>
            <a:endParaRPr lang="en-US" dirty="0"/>
          </a:p>
        </p:txBody>
      </p:sp>
      <p:pic>
        <p:nvPicPr>
          <p:cNvPr id="4" name="Picture 3" descr="3d2d">
            <a:extLst>
              <a:ext uri="{FF2B5EF4-FFF2-40B4-BE49-F238E27FC236}">
                <a16:creationId xmlns:a16="http://schemas.microsoft.com/office/drawing/2014/main" id="{96D0FB3B-0DE7-4BAF-8E82-1A196CE8D1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78854" y="3904388"/>
            <a:ext cx="4265146" cy="2230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82ABAD4-5E05-4F3C-AE4B-085BB755CC60}"/>
              </a:ext>
            </a:extLst>
          </p:cNvPr>
          <p:cNvSpPr/>
          <p:nvPr/>
        </p:nvSpPr>
        <p:spPr>
          <a:xfrm>
            <a:off x="0" y="5692914"/>
            <a:ext cx="48449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en-US" sz="2000" b="0" dirty="0"/>
              <a:t>Based on the Earth’s rotation and center of mass, and the Greenwich Meridian</a:t>
            </a:r>
          </a:p>
        </p:txBody>
      </p:sp>
      <p:pic>
        <p:nvPicPr>
          <p:cNvPr id="8" name="Picture 30" descr="lat-long">
            <a:extLst>
              <a:ext uri="{FF2B5EF4-FFF2-40B4-BE49-F238E27FC236}">
                <a16:creationId xmlns:a16="http://schemas.microsoft.com/office/drawing/2014/main" id="{D2C82FE7-99A0-49CC-9CE9-FC79B2306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47" y="3733800"/>
            <a:ext cx="3657600" cy="207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9C2D271-8C18-4A34-988E-94D5C7D21A97}"/>
              </a:ext>
            </a:extLst>
          </p:cNvPr>
          <p:cNvSpPr/>
          <p:nvPr/>
        </p:nvSpPr>
        <p:spPr>
          <a:xfrm>
            <a:off x="148669" y="5364561"/>
            <a:ext cx="2819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Latitude and Longitude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5458751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SDBMS</a:t>
            </a: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066800"/>
            <a:ext cx="8408737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SDBMS in Context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0050" y="1524000"/>
            <a:ext cx="8286750" cy="3981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Data: Spatial Reference Frame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850" y="1481138"/>
            <a:ext cx="7734300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7DA45-3861-4A50-9211-8FC8227D2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Projections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D37BF-ECAA-431F-996D-9BBDECF11A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97" y="914400"/>
            <a:ext cx="7845425" cy="5335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998492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C3985-828F-408D-B93F-F8FD5CB50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Conic Projections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BC8E3-C0E7-44F0-B9FC-6FDB68086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Conceptualized as the result of wrapping a cone of paper around the Earth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05EB68-8442-48F0-B979-D897C65A18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1905000"/>
            <a:ext cx="4495800" cy="4449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ts val="300"/>
              </a:spcAft>
              <a:buChar char="•"/>
              <a:defRPr sz="24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ts val="300"/>
              </a:spcAft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ts val="300"/>
              </a:spcAft>
              <a:buChar char="•"/>
              <a:defRPr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ts val="300"/>
              </a:spcAft>
              <a:buChar char="–"/>
              <a:defRPr sz="16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ts val="300"/>
              </a:spcAft>
              <a:buChar char="»"/>
              <a:defRPr sz="1500">
                <a:solidFill>
                  <a:srgbClr val="003399"/>
                </a:solidFill>
                <a:latin typeface="Verdana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rgbClr val="003399"/>
                </a:solidFill>
                <a:latin typeface="Siemens Sans" pitchFamily="2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rgbClr val="003399"/>
                </a:solidFill>
                <a:latin typeface="Siemens Sans" pitchFamily="2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rgbClr val="003399"/>
                </a:solidFill>
                <a:latin typeface="Siemens Sans" pitchFamily="2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rgbClr val="003399"/>
                </a:solidFill>
                <a:latin typeface="Siemens Sans" pitchFamily="2" charset="0"/>
              </a:defRPr>
            </a:lvl9pPr>
          </a:lstStyle>
          <a:p>
            <a:pPr lvl="1">
              <a:lnSpc>
                <a:spcPct val="90000"/>
              </a:lnSpc>
            </a:pPr>
            <a:r>
              <a:rPr lang="en-US" altLang="en-US" sz="2100" b="0" kern="0" dirty="0"/>
              <a:t>Standard Parallels occur where the cone intersects the Earth</a:t>
            </a:r>
          </a:p>
          <a:p>
            <a:pPr lvl="1">
              <a:lnSpc>
                <a:spcPct val="90000"/>
              </a:lnSpc>
            </a:pPr>
            <a:r>
              <a:rPr lang="en-US" altLang="en-US" sz="2100" b="0" kern="0" dirty="0"/>
              <a:t>The Lambert Conformal Conic projection is commonly used to map North America</a:t>
            </a:r>
          </a:p>
          <a:p>
            <a:pPr lvl="1">
              <a:lnSpc>
                <a:spcPct val="90000"/>
              </a:lnSpc>
            </a:pPr>
            <a:r>
              <a:rPr lang="en-US" altLang="en-US" sz="2100" b="0" kern="0" dirty="0"/>
              <a:t>On this projection lines of latitude appear as arcs of circles, and lines of longitude are straight lines radiating from the North Pole</a:t>
            </a:r>
          </a:p>
        </p:txBody>
      </p:sp>
      <p:pic>
        <p:nvPicPr>
          <p:cNvPr id="5" name="Picture 10" descr="polyconic">
            <a:extLst>
              <a:ext uri="{FF2B5EF4-FFF2-40B4-BE49-F238E27FC236}">
                <a16:creationId xmlns:a16="http://schemas.microsoft.com/office/drawing/2014/main" id="{0FEA7834-00D1-4A87-B555-B1684D0EC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4801" y="1932687"/>
            <a:ext cx="4298676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783091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92300-424B-47E5-987C-9BD214BFE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Cylindrical Projections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3ECA1-AB5A-4057-B587-87AB075A2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The Mercator projection is the best-known cylindrical projection</a:t>
            </a:r>
          </a:p>
          <a:p>
            <a:pPr lvl="1"/>
            <a:r>
              <a:rPr lang="en-US" altLang="en-US" sz="2400" dirty="0"/>
              <a:t>The cylinder is wrapped around the Equator</a:t>
            </a:r>
          </a:p>
          <a:p>
            <a:pPr lvl="1"/>
            <a:r>
              <a:rPr lang="en-US" altLang="en-US" sz="2000" dirty="0"/>
              <a:t>The projection is conformal</a:t>
            </a:r>
          </a:p>
          <a:p>
            <a:pPr lvl="2"/>
            <a:r>
              <a:rPr lang="en-US" altLang="en-US" dirty="0"/>
              <a:t>At any point scale is the same in both directions</a:t>
            </a:r>
          </a:p>
          <a:p>
            <a:pPr lvl="2"/>
            <a:r>
              <a:rPr lang="en-US" altLang="en-US" dirty="0"/>
              <a:t>Shape of small features is preserved</a:t>
            </a:r>
          </a:p>
          <a:p>
            <a:pPr lvl="2"/>
            <a:r>
              <a:rPr lang="en-US" altLang="en-US" dirty="0"/>
              <a:t>Features in high latitudes are significantly enlarged</a:t>
            </a:r>
          </a:p>
          <a:p>
            <a:pPr lvl="1"/>
            <a:endParaRPr lang="en-US" altLang="en-US" dirty="0"/>
          </a:p>
          <a:p>
            <a:endParaRPr lang="en-US" dirty="0"/>
          </a:p>
        </p:txBody>
      </p:sp>
      <p:pic>
        <p:nvPicPr>
          <p:cNvPr id="4" name="Picture 3" descr="mercator">
            <a:extLst>
              <a:ext uri="{FF2B5EF4-FFF2-40B4-BE49-F238E27FC236}">
                <a16:creationId xmlns:a16="http://schemas.microsoft.com/office/drawing/2014/main" id="{50361071-4972-494A-B75F-B26C6D351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719873"/>
            <a:ext cx="5105400" cy="2990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073853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2E6C1-FDA5-4A6C-A510-1E3A463B3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Universal Transverse Mercator (UTM) Projection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641286-F46F-4EAB-950A-83509CD8654B}"/>
              </a:ext>
            </a:extLst>
          </p:cNvPr>
          <p:cNvSpPr txBox="1">
            <a:spLocks noChangeArrowheads="1"/>
          </p:cNvSpPr>
          <p:nvPr/>
        </p:nvSpPr>
        <p:spPr>
          <a:xfrm>
            <a:off x="27442" y="1066800"/>
            <a:ext cx="5306558" cy="449580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rgbClr val="003399"/>
                </a:solidFill>
                <a:latin typeface="Siemens Sans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rgbClr val="003399"/>
                </a:solidFill>
                <a:latin typeface="Siemens Sans" pitchFamily="2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rgbClr val="003399"/>
                </a:solidFill>
                <a:latin typeface="Siemens Sans" pitchFamily="2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rgbClr val="003399"/>
                </a:solidFill>
                <a:latin typeface="Siemens Sans" pitchFamily="2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rgbClr val="003399"/>
                </a:solidFill>
                <a:latin typeface="Siemens Sans" pitchFamily="2" charset="0"/>
              </a:defRPr>
            </a:lvl9pPr>
          </a:lstStyle>
          <a:p>
            <a:r>
              <a:rPr lang="en-US" altLang="en-US" b="0" kern="0" dirty="0"/>
              <a:t>A type of cylindrical projection</a:t>
            </a:r>
          </a:p>
          <a:p>
            <a:r>
              <a:rPr lang="en-US" altLang="en-US" b="0" kern="0" dirty="0"/>
              <a:t>Implemented as an internationally standard coordinate system</a:t>
            </a:r>
          </a:p>
          <a:p>
            <a:pPr lvl="1"/>
            <a:r>
              <a:rPr lang="en-US" altLang="en-US" sz="2000" b="0" kern="0" dirty="0"/>
              <a:t>Initially devised as a military standard</a:t>
            </a:r>
            <a:r>
              <a:rPr lang="en-US" altLang="en-US" sz="1600" b="0" kern="0" dirty="0"/>
              <a:t> </a:t>
            </a:r>
          </a:p>
          <a:p>
            <a:pPr lvl="1"/>
            <a:r>
              <a:rPr lang="en-US" altLang="en-US" sz="2000" b="0" kern="0" dirty="0"/>
              <a:t>Uses a system of 60 zones</a:t>
            </a:r>
          </a:p>
          <a:p>
            <a:pPr lvl="1"/>
            <a:r>
              <a:rPr lang="en-US" altLang="en-US" sz="2000" b="0" kern="0" dirty="0"/>
              <a:t>Maximum distortion is 0.04%</a:t>
            </a:r>
          </a:p>
          <a:p>
            <a:r>
              <a:rPr lang="en-US" altLang="en-US" b="0" i="1" kern="0" dirty="0"/>
              <a:t>Transverse</a:t>
            </a:r>
            <a:r>
              <a:rPr lang="en-US" altLang="en-US" b="0" kern="0" dirty="0"/>
              <a:t> Mercator because the cylinder is wrapped around the Poles, not the Equator</a:t>
            </a:r>
            <a:endParaRPr lang="en-US" altLang="en-US" b="0" i="1" kern="0" dirty="0"/>
          </a:p>
          <a:p>
            <a:endParaRPr lang="en-US" altLang="en-US" b="0" kern="0" dirty="0"/>
          </a:p>
          <a:p>
            <a:endParaRPr lang="en-GB" altLang="en-US" sz="2600" b="0" kern="0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5A471184-2F3A-4691-A806-A954DF8BB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4128" y="1295400"/>
            <a:ext cx="3307472" cy="4701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55171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Universal Transverse Mercator (UTM) Projection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UTM is a grid-based method of specifying locations on the surface of the Earth with 2-D Cartesian coordinate system</a:t>
            </a:r>
          </a:p>
          <a:p>
            <a:r>
              <a:rPr lang="en-US" dirty="0"/>
              <a:t>UTM divides the surface of Earth into 60 zones </a:t>
            </a:r>
            <a:r>
              <a:rPr lang="en-US" sz="1600" dirty="0"/>
              <a:t>(6° width)</a:t>
            </a:r>
            <a:endParaRPr lang="en-US" dirty="0"/>
          </a:p>
          <a:p>
            <a:r>
              <a:rPr lang="en-US" dirty="0"/>
              <a:t>A position on the earth can be represented as an easting and northing coordinate pair. e.g.:</a:t>
            </a:r>
          </a:p>
          <a:p>
            <a:pPr>
              <a:buNone/>
            </a:pPr>
            <a:r>
              <a:rPr lang="en-US" sz="1800" dirty="0"/>
              <a:t>    Toronto CN Towner: zone 17; grid position:  630084m E  4833438m 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7" descr="G:\utm-system.jpg">
            <a:extLst>
              <a:ext uri="{FF2B5EF4-FFF2-40B4-BE49-F238E27FC236}">
                <a16:creationId xmlns:a16="http://schemas.microsoft.com/office/drawing/2014/main" id="{AB3B3949-348E-4709-9191-69F9A012D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5" y="3738920"/>
            <a:ext cx="5105400" cy="311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50B111-BC50-430E-80AC-E842642F1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5274" y="3991297"/>
            <a:ext cx="3958726" cy="2712563"/>
          </a:xfrm>
          <a:prstGeom prst="rect">
            <a:avLst/>
          </a:prstGeom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tony Brook Universit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tandard">
  <a:themeElements>
    <a:clrScheme name="siemens internal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iemens inter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99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iemens Sans Black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99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iemens Sans Black" pitchFamily="2" charset="0"/>
          </a:defRPr>
        </a:defPPr>
      </a:lstStyle>
    </a:lnDef>
  </a:objectDefaults>
  <a:extraClrSchemeLst>
    <a:extraClrScheme>
      <a:clrScheme name="siemens internal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iemens internal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F:\Gerald\slides\siemens internal.pot</Template>
  <TotalTime>83965</TotalTime>
  <Pages>25</Pages>
  <Words>1786</Words>
  <Application>Microsoft Office PowerPoint</Application>
  <PresentationFormat>On-screen Show (4:3)</PresentationFormat>
  <Paragraphs>178</Paragraphs>
  <Slides>31</Slides>
  <Notes>7</Notes>
  <HiddenSlides>7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7" baseType="lpstr">
      <vt:lpstr>Siemens Sans Black</vt:lpstr>
      <vt:lpstr>Times New Roman</vt:lpstr>
      <vt:lpstr>Helvetica</vt:lpstr>
      <vt:lpstr>ＭＳ Ｐゴシック</vt:lpstr>
      <vt:lpstr>Calibri</vt:lpstr>
      <vt:lpstr>宋体</vt:lpstr>
      <vt:lpstr>Verdana</vt:lpstr>
      <vt:lpstr>UniversS 55 Roman</vt:lpstr>
      <vt:lpstr>Tahoma</vt:lpstr>
      <vt:lpstr>Lucida Grande</vt:lpstr>
      <vt:lpstr>Arial Narrow</vt:lpstr>
      <vt:lpstr>Siemens Sans</vt:lpstr>
      <vt:lpstr>UniversS 57 Condensed</vt:lpstr>
      <vt:lpstr>Arial</vt:lpstr>
      <vt:lpstr>Stony Brook University</vt:lpstr>
      <vt:lpstr>Standard</vt:lpstr>
      <vt:lpstr>PowerPoint Presentation</vt:lpstr>
      <vt:lpstr>Spatial Data</vt:lpstr>
      <vt:lpstr>Coordinate System</vt:lpstr>
      <vt:lpstr>Spatial Data: Spatial Reference Frame</vt:lpstr>
      <vt:lpstr>Map Projections</vt:lpstr>
      <vt:lpstr>Conic Projections</vt:lpstr>
      <vt:lpstr>Cylindrical Projections</vt:lpstr>
      <vt:lpstr>The Universal Transverse Mercator (UTM) Projection</vt:lpstr>
      <vt:lpstr>The Universal Transverse Mercator (UTM) Projection</vt:lpstr>
      <vt:lpstr>US UTM Zones</vt:lpstr>
      <vt:lpstr>Converting Georeferences</vt:lpstr>
      <vt:lpstr>The Global Positioning System (GPS)</vt:lpstr>
      <vt:lpstr>Smart Phone Locational Services </vt:lpstr>
      <vt:lpstr>Spatial Data</vt:lpstr>
      <vt:lpstr>Spatial Data</vt:lpstr>
      <vt:lpstr>What Is Special about Spatial?</vt:lpstr>
      <vt:lpstr>What Is Special about Spatial? (2)</vt:lpstr>
      <vt:lpstr>Geographic Information Systems (GIS)</vt:lpstr>
      <vt:lpstr>Geospatial Data</vt:lpstr>
      <vt:lpstr>Classical GIS Applications</vt:lpstr>
      <vt:lpstr>Classical GIS Applications (2)</vt:lpstr>
      <vt:lpstr>Increase of Spatial Data</vt:lpstr>
      <vt:lpstr>Vocabulary in Geospatial Database Applications</vt:lpstr>
      <vt:lpstr>Geospatial Data Manipulation</vt:lpstr>
      <vt:lpstr>Geospatial Data Manipulation</vt:lpstr>
      <vt:lpstr>Geospatial Data Manipulation</vt:lpstr>
      <vt:lpstr>Spatial Database Management Systems</vt:lpstr>
      <vt:lpstr>Spatial Database Management Systems (2)</vt:lpstr>
      <vt:lpstr>“Three Layer” Architecture</vt:lpstr>
      <vt:lpstr>SDBMS</vt:lpstr>
      <vt:lpstr>SDBMS in Context</vt:lpstr>
    </vt:vector>
  </TitlesOfParts>
  <Company>Siemens Corporate Research,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SciPort</dc:title>
  <dc:creator>Fusheng Wang</dc:creator>
  <cp:lastModifiedBy>兔巴哥 Wang</cp:lastModifiedBy>
  <cp:revision>5080</cp:revision>
  <cp:lastPrinted>2013-03-18T18:31:56Z</cp:lastPrinted>
  <dcterms:created xsi:type="dcterms:W3CDTF">2011-02-23T02:47:39Z</dcterms:created>
  <dcterms:modified xsi:type="dcterms:W3CDTF">2019-02-25T16:06:03Z</dcterms:modified>
</cp:coreProperties>
</file>